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976" r:id="rId2"/>
    <p:sldId id="988" r:id="rId3"/>
    <p:sldId id="1191" r:id="rId4"/>
    <p:sldId id="1299" r:id="rId5"/>
    <p:sldId id="1316" r:id="rId6"/>
    <p:sldId id="1300" r:id="rId7"/>
    <p:sldId id="1310" r:id="rId8"/>
    <p:sldId id="1312" r:id="rId9"/>
    <p:sldId id="1302" r:id="rId10"/>
    <p:sldId id="1303" r:id="rId11"/>
    <p:sldId id="1200" r:id="rId12"/>
    <p:sldId id="1315" r:id="rId13"/>
    <p:sldId id="1314" r:id="rId14"/>
    <p:sldId id="1304" r:id="rId15"/>
    <p:sldId id="1313" r:id="rId16"/>
    <p:sldId id="1305" r:id="rId17"/>
    <p:sldId id="1306" r:id="rId18"/>
    <p:sldId id="1174" r:id="rId19"/>
  </p:sldIdLst>
  <p:sldSz cx="12801600" cy="7200900"/>
  <p:notesSz cx="6735763" cy="9866313"/>
  <p:defaultTextStyle>
    <a:defPPr>
      <a:defRPr lang="en-US"/>
    </a:defPPr>
    <a:lvl1pPr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72135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635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5770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7270" algn="l" rtl="0" eaLnBrk="0" fontAlgn="base" hangingPunct="0">
      <a:lnSpc>
        <a:spcPct val="80000"/>
      </a:lnSpc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9405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3431540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4003040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4575175" algn="l" defTabSz="1143635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6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0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d Chen" initials="NC" lastIdx="1" clrIdx="0">
    <p:extLst>
      <p:ext uri="{19B8F6BF-5375-455C-9EA6-DF929625EA0E}">
        <p15:presenceInfo xmlns:p15="http://schemas.microsoft.com/office/powerpoint/2012/main" userId="Ned Ch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5D1"/>
    <a:srgbClr val="F5F1E7"/>
    <a:srgbClr val="FF2980"/>
    <a:srgbClr val="A7E9FF"/>
    <a:srgbClr val="000000"/>
    <a:srgbClr val="CCFFCC"/>
    <a:srgbClr val="FFC1DA"/>
    <a:srgbClr val="FF9900"/>
    <a:srgbClr val="FFCC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21" autoAdjust="0"/>
    <p:restoredTop sz="78082" autoAdjust="0"/>
  </p:normalViewPr>
  <p:slideViewPr>
    <p:cSldViewPr snapToGrid="0">
      <p:cViewPr varScale="1">
        <p:scale>
          <a:sx n="108" d="100"/>
          <a:sy n="108" d="100"/>
        </p:scale>
        <p:origin x="132" y="156"/>
      </p:cViewPr>
      <p:guideLst>
        <p:guide orient="horz" pos="2321"/>
        <p:guide pos="4032"/>
        <p:guide orient="horz" pos="2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3000" y="-72"/>
      </p:cViewPr>
      <p:guideLst>
        <p:guide orient="horz" pos="3180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7713"/>
            <a:ext cx="6550025" cy="3684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407" y="4685831"/>
            <a:ext cx="4938950" cy="4440175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vert="horz" wrap="square" lIns="94551" tIns="46447" rIns="94551" bIns="46447" numCol="1" anchor="t" anchorCtr="0" compatLnSpc="1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1pPr>
    <a:lvl2pPr marL="57213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2pPr>
    <a:lvl3pPr marL="114363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3pPr>
    <a:lvl4pPr marL="171577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4pPr>
    <a:lvl5pPr marL="2287270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微软雅黑 Light" pitchFamily="34" charset="-122"/>
        <a:ea typeface="+mn-ea"/>
        <a:cs typeface="+mn-cs"/>
      </a:defRPr>
    </a:lvl5pPr>
    <a:lvl6pPr marL="2859405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31540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3040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5175" algn="l" defTabSz="114363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0046" cy="780098"/>
          </a:xfrm>
        </p:spPr>
        <p:txBody>
          <a:bodyPr anchor="ctr"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30" y="1258493"/>
            <a:ext cx="11321916" cy="508134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3355" y="1258493"/>
            <a:ext cx="12023724" cy="5230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t" anchorCtr="0" compatLnSpc="1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30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2801600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31" name="Text Box 102"/>
          <p:cNvSpPr txBox="1">
            <a:spLocks noChangeArrowheads="1"/>
          </p:cNvSpPr>
          <p:nvPr/>
        </p:nvSpPr>
        <p:spPr bwMode="auto">
          <a:xfrm>
            <a:off x="1" y="6962290"/>
            <a:ext cx="4511676" cy="238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376" tIns="57188" rIns="114376" bIns="57188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Copyright © 2017 </a:t>
            </a:r>
            <a:r>
              <a:rPr lang="en-US" altLang="zh-CN" sz="1000" dirty="0" err="1">
                <a:latin typeface="微软雅黑 Light" pitchFamily="34" charset="-122"/>
                <a:ea typeface="微软雅黑 Light" pitchFamily="34" charset="-122"/>
              </a:rPr>
              <a:t>PowerLong</a:t>
            </a: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 </a:t>
            </a:r>
            <a:r>
              <a:rPr lang="en-US" altLang="zh-CN" sz="1000" baseline="0" dirty="0">
                <a:latin typeface="微软雅黑 Light" pitchFamily="34" charset="-122"/>
                <a:ea typeface="微软雅黑 Light" pitchFamily="34" charset="-122"/>
              </a:rPr>
              <a:t>Group</a:t>
            </a:r>
            <a:r>
              <a:rPr lang="en-US" altLang="zh-CN" sz="1000" dirty="0">
                <a:latin typeface="微软雅黑 Light" pitchFamily="34" charset="-122"/>
                <a:ea typeface="微软雅黑 Light" pitchFamily="34" charset="-122"/>
              </a:rPr>
              <a:t> All Rights Reserved.</a:t>
            </a:r>
          </a:p>
        </p:txBody>
      </p:sp>
      <p:sp>
        <p:nvSpPr>
          <p:cNvPr id="1032" name="AcnSubjectTitle_ID_1158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15611" y="1491860"/>
            <a:ext cx="97790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zh-CN" sz="2100" b="1" dirty="0">
                <a:latin typeface="微软雅黑 Light" pitchFamily="34" charset="-122"/>
                <a:ea typeface="微软雅黑 Light" pitchFamily="34" charset="-122"/>
              </a:rPr>
              <a:t>Subject Title</a:t>
            </a:r>
          </a:p>
        </p:txBody>
      </p:sp>
      <p:pic>
        <p:nvPicPr>
          <p:cNvPr id="1026" name="Picture 2" descr="https://timgsa.baidu.com/timg?image&amp;quality=80&amp;size=b9999_10000&amp;sec=1491293231784&amp;di=35638c0fe982815034054207fa112109&amp;imgtype=0&amp;src=http%3A%2F%2Fimg.brandcn.com%2FEditor%2FImages%2F201406%2F2014062509540918693344271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5" t="22968" r="21419" b="26124"/>
          <a:stretch>
            <a:fillRect/>
          </a:stretch>
        </p:blipFill>
        <p:spPr bwMode="auto">
          <a:xfrm>
            <a:off x="11556001" y="64801"/>
            <a:ext cx="1173600" cy="46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4"/>
          <p:cNvSpPr txBox="1"/>
          <p:nvPr userDrawn="1"/>
        </p:nvSpPr>
        <p:spPr>
          <a:xfrm>
            <a:off x="12344456" y="6830460"/>
            <a:ext cx="457145" cy="3704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572135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635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71577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28727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859405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3431540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4003040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4575175" algn="l" defTabSz="1143635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482E47A7-0AE8-45A1-87F8-740468CFE37E}" type="slidenum">
              <a:rPr lang="en-GB" smtClean="0">
                <a:latin typeface="微软雅黑 Light" pitchFamily="34" charset="-122"/>
              </a:rPr>
              <a:pPr/>
              <a:t>‹#›</a:t>
            </a:fld>
            <a:endParaRPr lang="en-GB" dirty="0">
              <a:latin typeface="微软雅黑 Light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5pPr>
      <a:lvl6pPr marL="572135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6pPr>
      <a:lvl7pPr marL="1143635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7pPr>
      <a:lvl8pPr marL="171577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8pPr>
      <a:lvl9pPr marL="228727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224155" indent="-22415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  <a:cs typeface="+mn-cs"/>
        </a:defRPr>
      </a:lvl1pPr>
      <a:lvl2pPr marL="1028700" indent="-35750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2pPr>
      <a:lvl3pPr marL="153924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3pPr>
      <a:lvl4pPr marL="204914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4pPr>
      <a:lvl5pPr marL="257365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accent1">
              <a:lumMod val="50000"/>
            </a:schemeClr>
          </a:solidFill>
          <a:latin typeface="微软雅黑 Light" pitchFamily="34" charset="-122"/>
          <a:ea typeface="微软雅黑 Light" pitchFamily="34" charset="-122"/>
        </a:defRPr>
      </a:lvl5pPr>
      <a:lvl6pPr marL="314515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371729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428942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4860925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213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63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1577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8727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940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154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03040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75175" algn="l" defTabSz="1143635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919369"/>
            <a:ext cx="12801600" cy="780098"/>
          </a:xfrm>
        </p:spPr>
        <p:txBody>
          <a:bodyPr/>
          <a:lstStyle/>
          <a:p>
            <a:r>
              <a:rPr lang="en-US" altLang="zh-CN" sz="3600" dirty="0">
                <a:solidFill>
                  <a:sysClr val="windowText" lastClr="000000"/>
                </a:solidFill>
              </a:rPr>
              <a:t>02 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管理费用报销  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- 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报销操作指引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【</a:t>
            </a:r>
            <a:r>
              <a:rPr lang="zh-CN" altLang="en-US" sz="3600" dirty="0">
                <a:solidFill>
                  <a:sysClr val="windowText" lastClr="000000"/>
                </a:solidFill>
              </a:rPr>
              <a:t>培训材料</a:t>
            </a:r>
            <a:r>
              <a:rPr lang="en-US" altLang="zh-CN" sz="3600" dirty="0">
                <a:solidFill>
                  <a:sysClr val="windowText" lastClr="000000"/>
                </a:solidFill>
              </a:rPr>
              <a:t>】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17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矩形 17"/>
          <p:cNvSpPr/>
          <p:nvPr/>
        </p:nvSpPr>
        <p:spPr>
          <a:xfrm>
            <a:off x="120701" y="3590320"/>
            <a:ext cx="2326278" cy="3400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>
                <a:solidFill>
                  <a:sysClr val="windowText" lastClr="000000"/>
                </a:solidFill>
                <a:latin typeface="微软雅黑 Light" pitchFamily="34" charset="-122"/>
                <a:ea typeface="微软雅黑 Light" pitchFamily="34" charset="-122"/>
              </a:rPr>
              <a:t>2018 </a:t>
            </a:r>
            <a:r>
              <a:rPr lang="zh-CN" altLang="en-US" sz="2000" dirty="0">
                <a:solidFill>
                  <a:sysClr val="windowText" lastClr="000000"/>
                </a:solidFill>
                <a:latin typeface="微软雅黑 Light" pitchFamily="34" charset="-122"/>
                <a:ea typeface="微软雅黑 Light" pitchFamily="34" charset="-122"/>
              </a:rPr>
              <a:t>总裁办信息部</a:t>
            </a:r>
            <a:endParaRPr lang="en-US" sz="20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0D0D42F-05DC-4653-B3B3-1340BE6B3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56" y="803525"/>
            <a:ext cx="5229225" cy="328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菜单：新</a:t>
            </a:r>
            <a:r>
              <a:rPr lang="en-US" altLang="zh-CN" dirty="0"/>
              <a:t>PD</a:t>
            </a:r>
            <a:r>
              <a:rPr lang="zh-CN" altLang="en-US" dirty="0"/>
              <a:t>平台</a:t>
            </a:r>
            <a:r>
              <a:rPr lang="en-US" altLang="zh-CN" dirty="0"/>
              <a:t>-</a:t>
            </a:r>
            <a:r>
              <a:rPr lang="zh-CN" altLang="en-US" dirty="0"/>
              <a:t>费控系统</a:t>
            </a:r>
            <a:r>
              <a:rPr lang="en-US" altLang="zh-CN" dirty="0"/>
              <a:t>-</a:t>
            </a:r>
            <a:r>
              <a:rPr lang="zh-CN" altLang="en-US"/>
              <a:t>管理费用执行报表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C0DD522-779D-41C8-9548-CEF70EE01B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603" y="1652174"/>
            <a:ext cx="7484153" cy="3092289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D6690394-890A-4D81-B06E-10FC2A0C57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26119" y="4542910"/>
            <a:ext cx="10186058" cy="24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3476041-0340-41F8-B9EF-613C22C08D7B}"/>
              </a:ext>
            </a:extLst>
          </p:cNvPr>
          <p:cNvSpPr txBox="1"/>
          <p:nvPr/>
        </p:nvSpPr>
        <p:spPr>
          <a:xfrm>
            <a:off x="7333003" y="2509155"/>
            <a:ext cx="2956265" cy="221941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zh-CN" altLang="en-US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点击行以查看执行数明细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98FF1AF6-DAB3-4778-9CEE-C71F08F0CB04}"/>
              </a:ext>
            </a:extLst>
          </p:cNvPr>
          <p:cNvCxnSpPr>
            <a:cxnSpLocks/>
          </p:cNvCxnSpPr>
          <p:nvPr/>
        </p:nvCxnSpPr>
        <p:spPr bwMode="auto">
          <a:xfrm flipH="1">
            <a:off x="5903650" y="2978727"/>
            <a:ext cx="1924168" cy="1460108"/>
          </a:xfrm>
          <a:prstGeom prst="straightConnector1">
            <a:avLst/>
          </a:prstGeom>
          <a:solidFill>
            <a:schemeClr val="accent1"/>
          </a:solidFill>
          <a:ln w="31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</p:spPr>
      </p:cxnSp>
      <p:sp>
        <p:nvSpPr>
          <p:cNvPr id="9" name="TextBox 5">
            <a:extLst>
              <a:ext uri="{FF2B5EF4-FFF2-40B4-BE49-F238E27FC236}">
                <a16:creationId xmlns:a16="http://schemas.microsoft.com/office/drawing/2014/main" id="{BC3CBCD3-BE7C-48F3-A8DD-301BDA8382AB}"/>
              </a:ext>
            </a:extLst>
          </p:cNvPr>
          <p:cNvSpPr txBox="1"/>
          <p:nvPr/>
        </p:nvSpPr>
        <p:spPr>
          <a:xfrm>
            <a:off x="4183708" y="3241051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AA4541F8-1BFD-446A-8EBC-9EB1DE43F268}"/>
              </a:ext>
            </a:extLst>
          </p:cNvPr>
          <p:cNvSpPr txBox="1"/>
          <p:nvPr/>
        </p:nvSpPr>
        <p:spPr>
          <a:xfrm>
            <a:off x="9798614" y="2051583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2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91595F0E-66B5-4478-A4DF-20D7386FBAA0}"/>
              </a:ext>
            </a:extLst>
          </p:cNvPr>
          <p:cNvSpPr txBox="1"/>
          <p:nvPr/>
        </p:nvSpPr>
        <p:spPr>
          <a:xfrm>
            <a:off x="6074278" y="4741455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3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7279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三、申请人释放申请预算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438CCC42-8AAB-4A0D-8603-69DBA66CD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在管理费用</a:t>
            </a:r>
            <a:r>
              <a:rPr lang="en-US" altLang="zh-CN" dirty="0"/>
              <a:t>-</a:t>
            </a:r>
            <a:r>
              <a:rPr lang="zh-CN" altLang="en-US" dirty="0"/>
              <a:t>执行报表的明细页面中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CD65814-169A-4E61-AF8B-B4C6D7619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057" y="2026653"/>
            <a:ext cx="9708334" cy="3880326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977A5CC2-DFF5-4DD4-A5E5-A587924AF301}"/>
              </a:ext>
            </a:extLst>
          </p:cNvPr>
          <p:cNvSpPr txBox="1"/>
          <p:nvPr/>
        </p:nvSpPr>
        <p:spPr>
          <a:xfrm>
            <a:off x="967666" y="1402672"/>
            <a:ext cx="6010182" cy="213064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zh-CN" altLang="en-US" sz="1700" dirty="0">
                <a:solidFill>
                  <a:schemeClr val="accent5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发起人可以在操作栏中，点击关闭，以释放预算</a:t>
            </a:r>
          </a:p>
        </p:txBody>
      </p:sp>
    </p:spTree>
    <p:extLst>
      <p:ext uri="{BB962C8B-B14F-4D97-AF65-F5344CB8AC3E}">
        <p14:creationId xmlns:p14="http://schemas.microsoft.com/office/powerpoint/2010/main" val="146403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四、特殊申请、报销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9967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立项单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10BEFC-7CCF-4DD3-923F-2254434D47BE}"/>
              </a:ext>
            </a:extLst>
          </p:cNvPr>
          <p:cNvSpPr txBox="1"/>
          <p:nvPr/>
        </p:nvSpPr>
        <p:spPr>
          <a:xfrm>
            <a:off x="265815" y="627322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申请预算外金额，在立项单勾选“预算外”，并申请新增的金额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84FEE32-BCD3-4831-89BF-FB65F3961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45" y="1808871"/>
            <a:ext cx="7142693" cy="319813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EBE6822C-530B-4413-91AD-577A26830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9456" y="2859539"/>
            <a:ext cx="6691729" cy="3714039"/>
          </a:xfrm>
          <a:prstGeom prst="rect">
            <a:avLst/>
          </a:prstGeom>
        </p:spPr>
      </p:pic>
      <p:sp>
        <p:nvSpPr>
          <p:cNvPr id="8" name="TextBox 5">
            <a:extLst>
              <a:ext uri="{FF2B5EF4-FFF2-40B4-BE49-F238E27FC236}">
                <a16:creationId xmlns:a16="http://schemas.microsoft.com/office/drawing/2014/main" id="{70671BD2-7C0E-4AD1-A873-1E3AD250E794}"/>
              </a:ext>
            </a:extLst>
          </p:cNvPr>
          <p:cNvSpPr txBox="1"/>
          <p:nvPr/>
        </p:nvSpPr>
        <p:spPr>
          <a:xfrm>
            <a:off x="3466281" y="1573666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2E6D4026-F2DF-45E9-A8E9-CACD8EF02DE2}"/>
              </a:ext>
            </a:extLst>
          </p:cNvPr>
          <p:cNvSpPr txBox="1"/>
          <p:nvPr/>
        </p:nvSpPr>
        <p:spPr>
          <a:xfrm>
            <a:off x="3765739" y="2450024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2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55314840-AFB4-458E-86AE-837C3B92B8AD}"/>
              </a:ext>
            </a:extLst>
          </p:cNvPr>
          <p:cNvSpPr txBox="1"/>
          <p:nvPr/>
        </p:nvSpPr>
        <p:spPr>
          <a:xfrm>
            <a:off x="7127546" y="1765732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3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5E893EF4-EDB7-4EFD-9EBA-47EF1BC26787}"/>
              </a:ext>
            </a:extLst>
          </p:cNvPr>
          <p:cNvSpPr txBox="1"/>
          <p:nvPr/>
        </p:nvSpPr>
        <p:spPr>
          <a:xfrm>
            <a:off x="9068090" y="5189323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4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2935190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立项单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10BEFC-7CCF-4DD3-923F-2254434D47BE}"/>
              </a:ext>
            </a:extLst>
          </p:cNvPr>
          <p:cNvSpPr txBox="1"/>
          <p:nvPr/>
        </p:nvSpPr>
        <p:spPr>
          <a:xfrm>
            <a:off x="265815" y="627322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需要根据板块，选择对应场景，会自动带出预算科目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46E9E507-2886-4459-8626-755B2984CC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859" y="1407420"/>
            <a:ext cx="8554319" cy="4846897"/>
          </a:xfrm>
          <a:prstGeom prst="rect">
            <a:avLst/>
          </a:prstGeom>
        </p:spPr>
      </p:pic>
      <p:sp>
        <p:nvSpPr>
          <p:cNvPr id="12" name="TextBox 5">
            <a:extLst>
              <a:ext uri="{FF2B5EF4-FFF2-40B4-BE49-F238E27FC236}">
                <a16:creationId xmlns:a16="http://schemas.microsoft.com/office/drawing/2014/main" id="{4ED87764-ABB2-4E53-9628-088DCAF1CD4E}"/>
              </a:ext>
            </a:extLst>
          </p:cNvPr>
          <p:cNvSpPr txBox="1"/>
          <p:nvPr/>
        </p:nvSpPr>
        <p:spPr>
          <a:xfrm>
            <a:off x="5623555" y="4290233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92200C0D-8353-4EDD-8425-7172A8D290F0}"/>
              </a:ext>
            </a:extLst>
          </p:cNvPr>
          <p:cNvSpPr txBox="1"/>
          <p:nvPr/>
        </p:nvSpPr>
        <p:spPr>
          <a:xfrm>
            <a:off x="2607422" y="4964935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2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83BA706B-83FD-43D2-A4B7-881083D9AE1D}"/>
              </a:ext>
            </a:extLst>
          </p:cNvPr>
          <p:cNvSpPr txBox="1"/>
          <p:nvPr/>
        </p:nvSpPr>
        <p:spPr>
          <a:xfrm>
            <a:off x="6400800" y="4686628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3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756742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无预控报销单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10BEFC-7CCF-4DD3-923F-2254434D47BE}"/>
              </a:ext>
            </a:extLst>
          </p:cNvPr>
          <p:cNvSpPr txBox="1"/>
          <p:nvPr/>
        </p:nvSpPr>
        <p:spPr>
          <a:xfrm>
            <a:off x="265815" y="627322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需要根据板块，选择对应场景，会自动带出预算科目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083" y="1345373"/>
            <a:ext cx="7170234" cy="39959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D257FD0C-8E55-432C-8093-DFBCE5BAD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8351" y="3187084"/>
            <a:ext cx="6912995" cy="3117495"/>
          </a:xfrm>
          <a:prstGeom prst="rect">
            <a:avLst/>
          </a:prstGeom>
        </p:spPr>
      </p:pic>
      <p:sp>
        <p:nvSpPr>
          <p:cNvPr id="7" name="TextBox 5">
            <a:extLst>
              <a:ext uri="{FF2B5EF4-FFF2-40B4-BE49-F238E27FC236}">
                <a16:creationId xmlns:a16="http://schemas.microsoft.com/office/drawing/2014/main" id="{C188ABFD-D9E0-4955-9062-3E6A4ADF48B7}"/>
              </a:ext>
            </a:extLst>
          </p:cNvPr>
          <p:cNvSpPr txBox="1"/>
          <p:nvPr/>
        </p:nvSpPr>
        <p:spPr>
          <a:xfrm>
            <a:off x="5917019" y="5388076"/>
            <a:ext cx="483781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3</a:t>
            </a:r>
            <a:endParaRPr lang="zh-CN" altLang="en-US" sz="1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702270F8-9E9C-4DF6-AFC5-36BF21118DFB}"/>
              </a:ext>
            </a:extLst>
          </p:cNvPr>
          <p:cNvSpPr txBox="1"/>
          <p:nvPr/>
        </p:nvSpPr>
        <p:spPr>
          <a:xfrm>
            <a:off x="6477792" y="5393673"/>
            <a:ext cx="483781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4</a:t>
            </a:r>
            <a:endParaRPr lang="zh-CN" altLang="en-US" sz="1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676821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特殊报销时限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10BEFC-7CCF-4DD3-923F-2254434D47BE}"/>
              </a:ext>
            </a:extLst>
          </p:cNvPr>
          <p:cNvSpPr txBox="1"/>
          <p:nvPr/>
        </p:nvSpPr>
        <p:spPr>
          <a:xfrm>
            <a:off x="418214" y="1236922"/>
            <a:ext cx="11302409" cy="914400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>
              <a:lnSpc>
                <a:spcPct val="150000"/>
              </a:lnSpc>
            </a:pP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9996974-DEFB-49C6-9CEB-5FA4B133F7B3}"/>
              </a:ext>
            </a:extLst>
          </p:cNvPr>
          <p:cNvSpPr txBox="1"/>
          <p:nvPr/>
        </p:nvSpPr>
        <p:spPr>
          <a:xfrm>
            <a:off x="418214" y="904009"/>
            <a:ext cx="11442355" cy="2262293"/>
          </a:xfrm>
          <a:prstGeom prst="rect">
            <a:avLst/>
          </a:prstGeom>
          <a:noFill/>
        </p:spPr>
        <p:txBody>
          <a:bodyPr wrap="none" lIns="96105" tIns="48052" rIns="96105" bIns="48052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接待申请单，自接待日期，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30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天内需完成报销，否则自动关闭申请单，释放预算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出差申请，自出行日期，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30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天内需完成报销，否则自动关闭申请单，释放预算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6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月份可以报销上一年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12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月至本年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5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月份的话费，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12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月份可以报销当年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6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月份至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11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月份的话费。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离职人员上传离职交接单后，可以直接报销话费。</a:t>
            </a:r>
          </a:p>
          <a:p>
            <a:pPr>
              <a:lnSpc>
                <a:spcPct val="150000"/>
              </a:lnSpc>
            </a:pP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88618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 txBox="1">
            <a:spLocks/>
          </p:cNvSpPr>
          <p:nvPr/>
        </p:nvSpPr>
        <p:spPr bwMode="auto">
          <a:xfrm>
            <a:off x="0" y="2919369"/>
            <a:ext cx="8879840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5pPr>
            <a:lvl6pPr marL="57188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6pPr>
            <a:lvl7pPr marL="1143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7pPr>
            <a:lvl8pPr marL="171565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8pPr>
            <a:lvl9pPr marL="2287539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zh-CN" altLang="en-US" sz="4400" dirty="0">
                <a:solidFill>
                  <a:sysClr val="windowText" lastClr="000000"/>
                </a:solidFill>
              </a:rPr>
              <a:t>谢    谢</a:t>
            </a: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0736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说明</a:t>
            </a:r>
            <a:endParaRPr lang="en-US" dirty="0"/>
          </a:p>
        </p:txBody>
      </p:sp>
      <p:sp>
        <p:nvSpPr>
          <p:cNvPr id="4" name="矩形 3"/>
          <p:cNvSpPr/>
          <p:nvPr/>
        </p:nvSpPr>
        <p:spPr bwMode="auto">
          <a:xfrm>
            <a:off x="725078" y="825703"/>
            <a:ext cx="10998836" cy="186306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90000" rIns="90000" bIns="9000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 Light" pitchFamily="34" charset="-122"/>
                <a:ea typeface="微软雅黑 Light" pitchFamily="34" charset="-122"/>
              </a:rPr>
              <a:t>管理费用报销 ：适用于宝龙地产所有管理费用报销流程。</a:t>
            </a:r>
            <a:endParaRPr lang="en-US" altLang="zh-CN" sz="2400" dirty="0">
              <a:latin typeface="微软雅黑 Light" pitchFamily="34" charset="-122"/>
              <a:ea typeface="微软雅黑 Light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管理费用：流程分类</a:t>
            </a:r>
          </a:p>
        </p:txBody>
      </p:sp>
      <p:sp>
        <p:nvSpPr>
          <p:cNvPr id="76" name="燕尾形 6">
            <a:extLst>
              <a:ext uri="{FF2B5EF4-FFF2-40B4-BE49-F238E27FC236}">
                <a16:creationId xmlns:a16="http://schemas.microsoft.com/office/drawing/2014/main" id="{BBCB11AC-DAC6-4863-B4ED-CF815F90140D}"/>
              </a:ext>
            </a:extLst>
          </p:cNvPr>
          <p:cNvSpPr/>
          <p:nvPr/>
        </p:nvSpPr>
        <p:spPr>
          <a:xfrm>
            <a:off x="539957" y="3561930"/>
            <a:ext cx="6853817" cy="1212162"/>
          </a:xfrm>
          <a:prstGeom prst="chevron">
            <a:avLst>
              <a:gd name="adj" fmla="val 1078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③ 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立项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合同签署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BA8F5631-3029-4730-A6AD-2667D17DFBE8}"/>
              </a:ext>
            </a:extLst>
          </p:cNvPr>
          <p:cNvSpPr/>
          <p:nvPr/>
        </p:nvSpPr>
        <p:spPr>
          <a:xfrm>
            <a:off x="773299" y="3895359"/>
            <a:ext cx="402599" cy="864496"/>
          </a:xfrm>
          <a:prstGeom prst="rect">
            <a:avLst/>
          </a:prstGeom>
          <a:solidFill>
            <a:srgbClr val="00B0F0"/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立项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签署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2230FABE-CCE1-4BCE-BE61-46ACAF8EEF4A}"/>
              </a:ext>
            </a:extLst>
          </p:cNvPr>
          <p:cNvSpPr/>
          <p:nvPr/>
        </p:nvSpPr>
        <p:spPr>
          <a:xfrm>
            <a:off x="2134057" y="3902646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定标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1B3E3697-45F1-4050-8E7E-7C17F5E9A7D5}"/>
              </a:ext>
            </a:extLst>
          </p:cNvPr>
          <p:cNvSpPr/>
          <p:nvPr/>
        </p:nvSpPr>
        <p:spPr>
          <a:xfrm>
            <a:off x="2602714" y="3903337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文本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809D38DA-9DD8-4664-B851-A81CD34D2A1B}"/>
              </a:ext>
            </a:extLst>
          </p:cNvPr>
          <p:cNvSpPr/>
          <p:nvPr/>
        </p:nvSpPr>
        <p:spPr>
          <a:xfrm>
            <a:off x="3075172" y="3919778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签署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E9A8E223-6CE8-46DF-8A9C-60AB41CE871F}"/>
              </a:ext>
            </a:extLst>
          </p:cNvPr>
          <p:cNvSpPr/>
          <p:nvPr/>
        </p:nvSpPr>
        <p:spPr>
          <a:xfrm>
            <a:off x="3052758" y="435244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B1AB9FAB-2A56-454D-8FAE-3950ED2BC62B}"/>
              </a:ext>
            </a:extLst>
          </p:cNvPr>
          <p:cNvSpPr/>
          <p:nvPr/>
        </p:nvSpPr>
        <p:spPr>
          <a:xfrm>
            <a:off x="1657335" y="3895359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立项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4" name="燕尾形 22">
            <a:extLst>
              <a:ext uri="{FF2B5EF4-FFF2-40B4-BE49-F238E27FC236}">
                <a16:creationId xmlns:a16="http://schemas.microsoft.com/office/drawing/2014/main" id="{E7979C60-6A45-449B-B17D-20E5AE941568}"/>
              </a:ext>
            </a:extLst>
          </p:cNvPr>
          <p:cNvSpPr/>
          <p:nvPr/>
        </p:nvSpPr>
        <p:spPr>
          <a:xfrm>
            <a:off x="570473" y="1077810"/>
            <a:ext cx="6823301" cy="993526"/>
          </a:xfrm>
          <a:prstGeom prst="chevron">
            <a:avLst>
              <a:gd name="adj" fmla="val 1464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① 报销</a:t>
            </a:r>
            <a:endParaRPr 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5" name="矩形 94">
            <a:extLst>
              <a:ext uri="{FF2B5EF4-FFF2-40B4-BE49-F238E27FC236}">
                <a16:creationId xmlns:a16="http://schemas.microsoft.com/office/drawing/2014/main" id="{8FBC273D-3F8A-491C-A9EB-B95A07F8C17F}"/>
              </a:ext>
            </a:extLst>
          </p:cNvPr>
          <p:cNvSpPr/>
          <p:nvPr/>
        </p:nvSpPr>
        <p:spPr>
          <a:xfrm>
            <a:off x="794044" y="1436664"/>
            <a:ext cx="402599" cy="402599"/>
          </a:xfrm>
          <a:prstGeom prst="rect">
            <a:avLst/>
          </a:prstGeom>
          <a:solidFill>
            <a:srgbClr val="00B0F0"/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6" name="矩形 95">
            <a:extLst>
              <a:ext uri="{FF2B5EF4-FFF2-40B4-BE49-F238E27FC236}">
                <a16:creationId xmlns:a16="http://schemas.microsoft.com/office/drawing/2014/main" id="{8D8F3536-565C-42E4-91D6-F0B6C056DC4A}"/>
              </a:ext>
            </a:extLst>
          </p:cNvPr>
          <p:cNvSpPr/>
          <p:nvPr/>
        </p:nvSpPr>
        <p:spPr>
          <a:xfrm>
            <a:off x="1680841" y="1433461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7" name="燕尾形 25">
            <a:extLst>
              <a:ext uri="{FF2B5EF4-FFF2-40B4-BE49-F238E27FC236}">
                <a16:creationId xmlns:a16="http://schemas.microsoft.com/office/drawing/2014/main" id="{0DD8E855-3CC7-4011-82BF-B1A8FB119C67}"/>
              </a:ext>
            </a:extLst>
          </p:cNvPr>
          <p:cNvSpPr/>
          <p:nvPr/>
        </p:nvSpPr>
        <p:spPr>
          <a:xfrm>
            <a:off x="570473" y="2349376"/>
            <a:ext cx="6823301" cy="930960"/>
          </a:xfrm>
          <a:prstGeom prst="chevron">
            <a:avLst>
              <a:gd name="adj" fmla="val 1811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② 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立项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8" name="矩形 107">
            <a:extLst>
              <a:ext uri="{FF2B5EF4-FFF2-40B4-BE49-F238E27FC236}">
                <a16:creationId xmlns:a16="http://schemas.microsoft.com/office/drawing/2014/main" id="{57B9C89E-D301-4E26-96EE-4D8B1565662A}"/>
              </a:ext>
            </a:extLst>
          </p:cNvPr>
          <p:cNvSpPr/>
          <p:nvPr/>
        </p:nvSpPr>
        <p:spPr>
          <a:xfrm>
            <a:off x="794044" y="2672986"/>
            <a:ext cx="402599" cy="402599"/>
          </a:xfrm>
          <a:prstGeom prst="rect">
            <a:avLst/>
          </a:prstGeom>
          <a:solidFill>
            <a:srgbClr val="00B0F0"/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立项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9" name="矩形 108">
            <a:extLst>
              <a:ext uri="{FF2B5EF4-FFF2-40B4-BE49-F238E27FC236}">
                <a16:creationId xmlns:a16="http://schemas.microsoft.com/office/drawing/2014/main" id="{AA8DC3F4-2DF7-4E13-ADFC-0A40C1BA3AF8}"/>
              </a:ext>
            </a:extLst>
          </p:cNvPr>
          <p:cNvSpPr/>
          <p:nvPr/>
        </p:nvSpPr>
        <p:spPr>
          <a:xfrm>
            <a:off x="1678080" y="2672986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立项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0" name="矩形 109">
            <a:extLst>
              <a:ext uri="{FF2B5EF4-FFF2-40B4-BE49-F238E27FC236}">
                <a16:creationId xmlns:a16="http://schemas.microsoft.com/office/drawing/2014/main" id="{6B814E0C-6C9C-49B0-9966-CAC1511536F6}"/>
              </a:ext>
            </a:extLst>
          </p:cNvPr>
          <p:cNvSpPr/>
          <p:nvPr/>
        </p:nvSpPr>
        <p:spPr>
          <a:xfrm>
            <a:off x="2144307" y="2672986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报销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11" name="直接连接符 110">
            <a:extLst>
              <a:ext uri="{FF2B5EF4-FFF2-40B4-BE49-F238E27FC236}">
                <a16:creationId xmlns:a16="http://schemas.microsoft.com/office/drawing/2014/main" id="{26C75E18-F112-4F47-9D0D-C21B143FCF8F}"/>
              </a:ext>
            </a:extLst>
          </p:cNvPr>
          <p:cNvCxnSpPr/>
          <p:nvPr/>
        </p:nvCxnSpPr>
        <p:spPr>
          <a:xfrm flipH="1">
            <a:off x="854821" y="3409312"/>
            <a:ext cx="3769787" cy="8331"/>
          </a:xfrm>
          <a:prstGeom prst="line">
            <a:avLst/>
          </a:prstGeom>
          <a:ln>
            <a:solidFill>
              <a:srgbClr val="A6A6A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矩形 111">
            <a:extLst>
              <a:ext uri="{FF2B5EF4-FFF2-40B4-BE49-F238E27FC236}">
                <a16:creationId xmlns:a16="http://schemas.microsoft.com/office/drawing/2014/main" id="{5E9E178A-5276-40F6-AC03-254870FF1865}"/>
              </a:ext>
            </a:extLst>
          </p:cNvPr>
          <p:cNvSpPr/>
          <p:nvPr/>
        </p:nvSpPr>
        <p:spPr>
          <a:xfrm>
            <a:off x="1199869" y="3895359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预算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控制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3" name="矩形 112">
            <a:extLst>
              <a:ext uri="{FF2B5EF4-FFF2-40B4-BE49-F238E27FC236}">
                <a16:creationId xmlns:a16="http://schemas.microsoft.com/office/drawing/2014/main" id="{3A096FE4-E601-43A2-8C3B-CAC033C18E42}"/>
              </a:ext>
            </a:extLst>
          </p:cNvPr>
          <p:cNvSpPr/>
          <p:nvPr/>
        </p:nvSpPr>
        <p:spPr>
          <a:xfrm>
            <a:off x="1216630" y="2672986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预算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控制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4" name="矩形 113">
            <a:extLst>
              <a:ext uri="{FF2B5EF4-FFF2-40B4-BE49-F238E27FC236}">
                <a16:creationId xmlns:a16="http://schemas.microsoft.com/office/drawing/2014/main" id="{913C1329-B544-4813-B4A2-525A2F5768F0}"/>
              </a:ext>
            </a:extLst>
          </p:cNvPr>
          <p:cNvSpPr/>
          <p:nvPr/>
        </p:nvSpPr>
        <p:spPr>
          <a:xfrm>
            <a:off x="1216630" y="1433461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预算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控制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5" name="等腰三角形 114">
            <a:extLst>
              <a:ext uri="{FF2B5EF4-FFF2-40B4-BE49-F238E27FC236}">
                <a16:creationId xmlns:a16="http://schemas.microsoft.com/office/drawing/2014/main" id="{9BE67F4C-3F62-4A15-A2CA-0201C052ABD8}"/>
              </a:ext>
            </a:extLst>
          </p:cNvPr>
          <p:cNvSpPr/>
          <p:nvPr/>
        </p:nvSpPr>
        <p:spPr>
          <a:xfrm rot="5400000">
            <a:off x="1455178" y="1608757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6" name="等腰三角形 115">
            <a:extLst>
              <a:ext uri="{FF2B5EF4-FFF2-40B4-BE49-F238E27FC236}">
                <a16:creationId xmlns:a16="http://schemas.microsoft.com/office/drawing/2014/main" id="{3CD1D1C2-9B90-4945-81E6-DD958E0D4542}"/>
              </a:ext>
            </a:extLst>
          </p:cNvPr>
          <p:cNvSpPr/>
          <p:nvPr/>
        </p:nvSpPr>
        <p:spPr>
          <a:xfrm rot="5400000">
            <a:off x="1445653" y="2842989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7" name="等腰三角形 116">
            <a:extLst>
              <a:ext uri="{FF2B5EF4-FFF2-40B4-BE49-F238E27FC236}">
                <a16:creationId xmlns:a16="http://schemas.microsoft.com/office/drawing/2014/main" id="{992B0FA8-E1E3-466B-88BC-86C930D52AAC}"/>
              </a:ext>
            </a:extLst>
          </p:cNvPr>
          <p:cNvSpPr/>
          <p:nvPr/>
        </p:nvSpPr>
        <p:spPr>
          <a:xfrm rot="5400000">
            <a:off x="1915367" y="2842989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18" name="直接连接符 117">
            <a:extLst>
              <a:ext uri="{FF2B5EF4-FFF2-40B4-BE49-F238E27FC236}">
                <a16:creationId xmlns:a16="http://schemas.microsoft.com/office/drawing/2014/main" id="{80651B4E-E166-4875-91D7-29484D3A248B}"/>
              </a:ext>
            </a:extLst>
          </p:cNvPr>
          <p:cNvCxnSpPr/>
          <p:nvPr/>
        </p:nvCxnSpPr>
        <p:spPr>
          <a:xfrm flipH="1">
            <a:off x="845296" y="2219522"/>
            <a:ext cx="3769788" cy="3709"/>
          </a:xfrm>
          <a:prstGeom prst="line">
            <a:avLst/>
          </a:prstGeom>
          <a:ln>
            <a:solidFill>
              <a:srgbClr val="A6A6A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矩形 118">
            <a:extLst>
              <a:ext uri="{FF2B5EF4-FFF2-40B4-BE49-F238E27FC236}">
                <a16:creationId xmlns:a16="http://schemas.microsoft.com/office/drawing/2014/main" id="{4259538B-0362-4CE5-B7E5-44F27F1D965F}"/>
              </a:ext>
            </a:extLst>
          </p:cNvPr>
          <p:cNvSpPr/>
          <p:nvPr/>
        </p:nvSpPr>
        <p:spPr>
          <a:xfrm>
            <a:off x="1656819" y="4346556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立项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0" name="矩形 119">
            <a:extLst>
              <a:ext uri="{FF2B5EF4-FFF2-40B4-BE49-F238E27FC236}">
                <a16:creationId xmlns:a16="http://schemas.microsoft.com/office/drawing/2014/main" id="{FB027547-DB19-4877-B9CB-0AF67EEB7395}"/>
              </a:ext>
            </a:extLst>
          </p:cNvPr>
          <p:cNvSpPr/>
          <p:nvPr/>
        </p:nvSpPr>
        <p:spPr>
          <a:xfrm>
            <a:off x="1204473" y="4349978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预算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控制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1" name="矩形 120">
            <a:extLst>
              <a:ext uri="{FF2B5EF4-FFF2-40B4-BE49-F238E27FC236}">
                <a16:creationId xmlns:a16="http://schemas.microsoft.com/office/drawing/2014/main" id="{58601F81-40C7-4498-BD70-1083556F415D}"/>
              </a:ext>
            </a:extLst>
          </p:cNvPr>
          <p:cNvSpPr/>
          <p:nvPr/>
        </p:nvSpPr>
        <p:spPr>
          <a:xfrm>
            <a:off x="2593861" y="4346556"/>
            <a:ext cx="391027" cy="4275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战略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下单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2" name="等腰三角形 121">
            <a:extLst>
              <a:ext uri="{FF2B5EF4-FFF2-40B4-BE49-F238E27FC236}">
                <a16:creationId xmlns:a16="http://schemas.microsoft.com/office/drawing/2014/main" id="{57B963C2-61E4-491D-A0C4-C1A992B189E6}"/>
              </a:ext>
            </a:extLst>
          </p:cNvPr>
          <p:cNvSpPr/>
          <p:nvPr/>
        </p:nvSpPr>
        <p:spPr>
          <a:xfrm rot="5400000">
            <a:off x="1438436" y="4057390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3" name="等腰三角形 122">
            <a:extLst>
              <a:ext uri="{FF2B5EF4-FFF2-40B4-BE49-F238E27FC236}">
                <a16:creationId xmlns:a16="http://schemas.microsoft.com/office/drawing/2014/main" id="{0517262B-CFF8-4AA6-8B54-7876D49CB881}"/>
              </a:ext>
            </a:extLst>
          </p:cNvPr>
          <p:cNvSpPr/>
          <p:nvPr/>
        </p:nvSpPr>
        <p:spPr>
          <a:xfrm rot="5400000">
            <a:off x="1888229" y="4062874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4" name="等腰三角形 123">
            <a:extLst>
              <a:ext uri="{FF2B5EF4-FFF2-40B4-BE49-F238E27FC236}">
                <a16:creationId xmlns:a16="http://schemas.microsoft.com/office/drawing/2014/main" id="{E9211ED2-8F93-4151-8007-F1D4E35A924B}"/>
              </a:ext>
            </a:extLst>
          </p:cNvPr>
          <p:cNvSpPr/>
          <p:nvPr/>
        </p:nvSpPr>
        <p:spPr>
          <a:xfrm rot="5400000">
            <a:off x="2380272" y="4062874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5" name="等腰三角形 124">
            <a:extLst>
              <a:ext uri="{FF2B5EF4-FFF2-40B4-BE49-F238E27FC236}">
                <a16:creationId xmlns:a16="http://schemas.microsoft.com/office/drawing/2014/main" id="{AC3B9081-0730-4CC0-A3B8-B34E65835062}"/>
              </a:ext>
            </a:extLst>
          </p:cNvPr>
          <p:cNvSpPr/>
          <p:nvPr/>
        </p:nvSpPr>
        <p:spPr>
          <a:xfrm rot="5400000">
            <a:off x="2848739" y="4071481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6" name="等腰三角形 125">
            <a:extLst>
              <a:ext uri="{FF2B5EF4-FFF2-40B4-BE49-F238E27FC236}">
                <a16:creationId xmlns:a16="http://schemas.microsoft.com/office/drawing/2014/main" id="{49D1A0DB-3CCC-4025-A951-208B644F0BD1}"/>
              </a:ext>
            </a:extLst>
          </p:cNvPr>
          <p:cNvSpPr/>
          <p:nvPr/>
        </p:nvSpPr>
        <p:spPr>
          <a:xfrm rot="5400000">
            <a:off x="1438436" y="4519253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7" name="等腰三角形 126">
            <a:extLst>
              <a:ext uri="{FF2B5EF4-FFF2-40B4-BE49-F238E27FC236}">
                <a16:creationId xmlns:a16="http://schemas.microsoft.com/office/drawing/2014/main" id="{3C9F271A-3478-4F25-88C4-AC55A9C7C864}"/>
              </a:ext>
            </a:extLst>
          </p:cNvPr>
          <p:cNvSpPr/>
          <p:nvPr/>
        </p:nvSpPr>
        <p:spPr>
          <a:xfrm rot="5400000">
            <a:off x="1896782" y="4518648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8" name="等腰三角形 127">
            <a:extLst>
              <a:ext uri="{FF2B5EF4-FFF2-40B4-BE49-F238E27FC236}">
                <a16:creationId xmlns:a16="http://schemas.microsoft.com/office/drawing/2014/main" id="{5E04E3A6-A102-4419-8A39-F5FDA58F405E}"/>
              </a:ext>
            </a:extLst>
          </p:cNvPr>
          <p:cNvSpPr/>
          <p:nvPr/>
        </p:nvSpPr>
        <p:spPr>
          <a:xfrm rot="5400000">
            <a:off x="2820119" y="4509123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9" name="矩形 128">
            <a:extLst>
              <a:ext uri="{FF2B5EF4-FFF2-40B4-BE49-F238E27FC236}">
                <a16:creationId xmlns:a16="http://schemas.microsoft.com/office/drawing/2014/main" id="{DAE12316-5359-4BD2-ABA4-EA35ECBE069F}"/>
              </a:ext>
            </a:extLst>
          </p:cNvPr>
          <p:cNvSpPr/>
          <p:nvPr/>
        </p:nvSpPr>
        <p:spPr>
          <a:xfrm>
            <a:off x="2126237" y="4342918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文本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0" name="等腰三角形 129">
            <a:extLst>
              <a:ext uri="{FF2B5EF4-FFF2-40B4-BE49-F238E27FC236}">
                <a16:creationId xmlns:a16="http://schemas.microsoft.com/office/drawing/2014/main" id="{4122B48B-71F2-4B92-A9E4-B878F06B132F}"/>
              </a:ext>
            </a:extLst>
          </p:cNvPr>
          <p:cNvSpPr/>
          <p:nvPr/>
        </p:nvSpPr>
        <p:spPr>
          <a:xfrm rot="5400000">
            <a:off x="2361222" y="4501024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1" name="燕尾形 100">
            <a:extLst>
              <a:ext uri="{FF2B5EF4-FFF2-40B4-BE49-F238E27FC236}">
                <a16:creationId xmlns:a16="http://schemas.microsoft.com/office/drawing/2014/main" id="{616E8ACF-FF95-44EF-9AA3-F13A3787FDA4}"/>
              </a:ext>
            </a:extLst>
          </p:cNvPr>
          <p:cNvSpPr/>
          <p:nvPr/>
        </p:nvSpPr>
        <p:spPr>
          <a:xfrm>
            <a:off x="539956" y="5095873"/>
            <a:ext cx="7891291" cy="1183710"/>
          </a:xfrm>
          <a:prstGeom prst="chevron">
            <a:avLst>
              <a:gd name="adj" fmla="val 1078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④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立项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完整招采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合同签署</a:t>
            </a:r>
            <a:r>
              <a:rPr lang="en-US" altLang="zh-CN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2" name="矩形 131">
            <a:extLst>
              <a:ext uri="{FF2B5EF4-FFF2-40B4-BE49-F238E27FC236}">
                <a16:creationId xmlns:a16="http://schemas.microsoft.com/office/drawing/2014/main" id="{A9D0FB95-215C-4CD0-AD51-300474948303}"/>
              </a:ext>
            </a:extLst>
          </p:cNvPr>
          <p:cNvSpPr/>
          <p:nvPr/>
        </p:nvSpPr>
        <p:spPr>
          <a:xfrm>
            <a:off x="773298" y="5413356"/>
            <a:ext cx="402599" cy="864496"/>
          </a:xfrm>
          <a:prstGeom prst="rect">
            <a:avLst/>
          </a:prstGeom>
          <a:solidFill>
            <a:srgbClr val="00B0F0"/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立项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招采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签署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5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3" name="矩形 132">
            <a:extLst>
              <a:ext uri="{FF2B5EF4-FFF2-40B4-BE49-F238E27FC236}">
                <a16:creationId xmlns:a16="http://schemas.microsoft.com/office/drawing/2014/main" id="{0576C836-2F07-48EB-9A01-F422B49EBAE2}"/>
              </a:ext>
            </a:extLst>
          </p:cNvPr>
          <p:cNvSpPr/>
          <p:nvPr/>
        </p:nvSpPr>
        <p:spPr>
          <a:xfrm>
            <a:off x="2117766" y="542486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招采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计划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4" name="矩形 133">
            <a:extLst>
              <a:ext uri="{FF2B5EF4-FFF2-40B4-BE49-F238E27FC236}">
                <a16:creationId xmlns:a16="http://schemas.microsoft.com/office/drawing/2014/main" id="{06A8923A-480B-448A-A7C3-16402055FAB3}"/>
              </a:ext>
            </a:extLst>
          </p:cNvPr>
          <p:cNvSpPr/>
          <p:nvPr/>
        </p:nvSpPr>
        <p:spPr>
          <a:xfrm>
            <a:off x="2587977" y="542486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招标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文件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5" name="矩形 134">
            <a:extLst>
              <a:ext uri="{FF2B5EF4-FFF2-40B4-BE49-F238E27FC236}">
                <a16:creationId xmlns:a16="http://schemas.microsoft.com/office/drawing/2014/main" id="{1ED03891-4715-43A3-89D2-323C9FF60688}"/>
              </a:ext>
            </a:extLst>
          </p:cNvPr>
          <p:cNvSpPr/>
          <p:nvPr/>
        </p:nvSpPr>
        <p:spPr>
          <a:xfrm>
            <a:off x="3556974" y="542486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邀标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单位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6" name="矩形 135">
            <a:extLst>
              <a:ext uri="{FF2B5EF4-FFF2-40B4-BE49-F238E27FC236}">
                <a16:creationId xmlns:a16="http://schemas.microsoft.com/office/drawing/2014/main" id="{364EA644-D75E-4C9B-B84E-776CE6D75672}"/>
              </a:ext>
            </a:extLst>
          </p:cNvPr>
          <p:cNvSpPr/>
          <p:nvPr/>
        </p:nvSpPr>
        <p:spPr>
          <a:xfrm>
            <a:off x="4013482" y="541993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招标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7" name="矩形 136">
            <a:extLst>
              <a:ext uri="{FF2B5EF4-FFF2-40B4-BE49-F238E27FC236}">
                <a16:creationId xmlns:a16="http://schemas.microsoft.com/office/drawing/2014/main" id="{01F5D26D-90C7-40D1-934F-3B59ED7D51FF}"/>
              </a:ext>
            </a:extLst>
          </p:cNvPr>
          <p:cNvSpPr/>
          <p:nvPr/>
        </p:nvSpPr>
        <p:spPr>
          <a:xfrm>
            <a:off x="4464643" y="541993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供应商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应标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8" name="矩形 137">
            <a:extLst>
              <a:ext uri="{FF2B5EF4-FFF2-40B4-BE49-F238E27FC236}">
                <a16:creationId xmlns:a16="http://schemas.microsoft.com/office/drawing/2014/main" id="{D82F26D3-C05C-4C1A-93A3-9DBD8F8C597F}"/>
              </a:ext>
            </a:extLst>
          </p:cNvPr>
          <p:cNvSpPr/>
          <p:nvPr/>
        </p:nvSpPr>
        <p:spPr>
          <a:xfrm>
            <a:off x="4934854" y="541993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投标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保证金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9" name="矩形 138">
            <a:extLst>
              <a:ext uri="{FF2B5EF4-FFF2-40B4-BE49-F238E27FC236}">
                <a16:creationId xmlns:a16="http://schemas.microsoft.com/office/drawing/2014/main" id="{4AE6F458-F326-43E2-B181-47BD4B171438}"/>
              </a:ext>
            </a:extLst>
          </p:cNvPr>
          <p:cNvSpPr/>
          <p:nvPr/>
        </p:nvSpPr>
        <p:spPr>
          <a:xfrm>
            <a:off x="5395540" y="541993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供应商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投标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0" name="矩形 139">
            <a:extLst>
              <a:ext uri="{FF2B5EF4-FFF2-40B4-BE49-F238E27FC236}">
                <a16:creationId xmlns:a16="http://schemas.microsoft.com/office/drawing/2014/main" id="{8D60784A-2E73-4AA7-B8AB-0B371AF9C175}"/>
              </a:ext>
            </a:extLst>
          </p:cNvPr>
          <p:cNvSpPr/>
          <p:nvPr/>
        </p:nvSpPr>
        <p:spPr>
          <a:xfrm>
            <a:off x="5856226" y="541993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开标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评标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1" name="矩形 140">
            <a:extLst>
              <a:ext uri="{FF2B5EF4-FFF2-40B4-BE49-F238E27FC236}">
                <a16:creationId xmlns:a16="http://schemas.microsoft.com/office/drawing/2014/main" id="{C8580FB5-CFB7-4B46-BE3D-A86D6CEEE162}"/>
              </a:ext>
            </a:extLst>
          </p:cNvPr>
          <p:cNvSpPr/>
          <p:nvPr/>
        </p:nvSpPr>
        <p:spPr>
          <a:xfrm>
            <a:off x="6316912" y="541993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定标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2" name="矩形 141">
            <a:extLst>
              <a:ext uri="{FF2B5EF4-FFF2-40B4-BE49-F238E27FC236}">
                <a16:creationId xmlns:a16="http://schemas.microsoft.com/office/drawing/2014/main" id="{C68F175E-E300-463C-A2A9-E3B1A43727E3}"/>
              </a:ext>
            </a:extLst>
          </p:cNvPr>
          <p:cNvSpPr/>
          <p:nvPr/>
        </p:nvSpPr>
        <p:spPr>
          <a:xfrm>
            <a:off x="6774339" y="541257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文本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3" name="矩形 142">
            <a:extLst>
              <a:ext uri="{FF2B5EF4-FFF2-40B4-BE49-F238E27FC236}">
                <a16:creationId xmlns:a16="http://schemas.microsoft.com/office/drawing/2014/main" id="{40E7027C-4652-4E40-B81A-4CC92D7E4EB9}"/>
              </a:ext>
            </a:extLst>
          </p:cNvPr>
          <p:cNvSpPr/>
          <p:nvPr/>
        </p:nvSpPr>
        <p:spPr>
          <a:xfrm>
            <a:off x="7256333" y="541257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签署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4" name="矩形 143">
            <a:extLst>
              <a:ext uri="{FF2B5EF4-FFF2-40B4-BE49-F238E27FC236}">
                <a16:creationId xmlns:a16="http://schemas.microsoft.com/office/drawing/2014/main" id="{A90EE03C-A2FD-4F85-A52C-C5F9AB200ED3}"/>
              </a:ext>
            </a:extLst>
          </p:cNvPr>
          <p:cNvSpPr/>
          <p:nvPr/>
        </p:nvSpPr>
        <p:spPr>
          <a:xfrm>
            <a:off x="7726940" y="541257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5" name="矩形 144">
            <a:extLst>
              <a:ext uri="{FF2B5EF4-FFF2-40B4-BE49-F238E27FC236}">
                <a16:creationId xmlns:a16="http://schemas.microsoft.com/office/drawing/2014/main" id="{582BD111-2A32-4E42-831A-220DB926A609}"/>
              </a:ext>
            </a:extLst>
          </p:cNvPr>
          <p:cNvSpPr/>
          <p:nvPr/>
        </p:nvSpPr>
        <p:spPr>
          <a:xfrm>
            <a:off x="1657334" y="5418571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立项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6" name="矩形 145">
            <a:extLst>
              <a:ext uri="{FF2B5EF4-FFF2-40B4-BE49-F238E27FC236}">
                <a16:creationId xmlns:a16="http://schemas.microsoft.com/office/drawing/2014/main" id="{41EF9E9A-94DF-4A84-9569-4896137FEB14}"/>
              </a:ext>
            </a:extLst>
          </p:cNvPr>
          <p:cNvSpPr/>
          <p:nvPr/>
        </p:nvSpPr>
        <p:spPr>
          <a:xfrm>
            <a:off x="3086763" y="5424863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供方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入库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7" name="矩形 146">
            <a:extLst>
              <a:ext uri="{FF2B5EF4-FFF2-40B4-BE49-F238E27FC236}">
                <a16:creationId xmlns:a16="http://schemas.microsoft.com/office/drawing/2014/main" id="{4463613C-ABE1-4C84-9E26-97BD13928EDF}"/>
              </a:ext>
            </a:extLst>
          </p:cNvPr>
          <p:cNvSpPr/>
          <p:nvPr/>
        </p:nvSpPr>
        <p:spPr>
          <a:xfrm>
            <a:off x="1199868" y="5418571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预算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控制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8" name="等腰三角形 147">
            <a:extLst>
              <a:ext uri="{FF2B5EF4-FFF2-40B4-BE49-F238E27FC236}">
                <a16:creationId xmlns:a16="http://schemas.microsoft.com/office/drawing/2014/main" id="{43B95FC1-574B-4F08-8ACE-7D75A7431741}"/>
              </a:ext>
            </a:extLst>
          </p:cNvPr>
          <p:cNvSpPr/>
          <p:nvPr/>
        </p:nvSpPr>
        <p:spPr>
          <a:xfrm rot="5400000">
            <a:off x="1417172" y="5590663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9" name="等腰三角形 148">
            <a:extLst>
              <a:ext uri="{FF2B5EF4-FFF2-40B4-BE49-F238E27FC236}">
                <a16:creationId xmlns:a16="http://schemas.microsoft.com/office/drawing/2014/main" id="{D8A1019E-57A3-467F-9279-D233ADBF8960}"/>
              </a:ext>
            </a:extLst>
          </p:cNvPr>
          <p:cNvSpPr/>
          <p:nvPr/>
        </p:nvSpPr>
        <p:spPr>
          <a:xfrm rot="5400000">
            <a:off x="2346821" y="5596955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0" name="等腰三角形 149">
            <a:extLst>
              <a:ext uri="{FF2B5EF4-FFF2-40B4-BE49-F238E27FC236}">
                <a16:creationId xmlns:a16="http://schemas.microsoft.com/office/drawing/2014/main" id="{76E07C4B-33D1-43F0-B2FB-821F4B3B34B4}"/>
              </a:ext>
            </a:extLst>
          </p:cNvPr>
          <p:cNvSpPr/>
          <p:nvPr/>
        </p:nvSpPr>
        <p:spPr>
          <a:xfrm rot="5400000">
            <a:off x="2845110" y="5596955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1" name="等腰三角形 150">
            <a:extLst>
              <a:ext uri="{FF2B5EF4-FFF2-40B4-BE49-F238E27FC236}">
                <a16:creationId xmlns:a16="http://schemas.microsoft.com/office/drawing/2014/main" id="{971FEBA6-D307-4B5B-B7B2-9D568FF7C6B5}"/>
              </a:ext>
            </a:extLst>
          </p:cNvPr>
          <p:cNvSpPr/>
          <p:nvPr/>
        </p:nvSpPr>
        <p:spPr>
          <a:xfrm rot="5400000">
            <a:off x="3314824" y="5596955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2" name="等腰三角形 151">
            <a:extLst>
              <a:ext uri="{FF2B5EF4-FFF2-40B4-BE49-F238E27FC236}">
                <a16:creationId xmlns:a16="http://schemas.microsoft.com/office/drawing/2014/main" id="{FC5258F9-24BD-4144-8EDC-39F0E9391945}"/>
              </a:ext>
            </a:extLst>
          </p:cNvPr>
          <p:cNvSpPr/>
          <p:nvPr/>
        </p:nvSpPr>
        <p:spPr>
          <a:xfrm rot="5400000">
            <a:off x="4235406" y="5592027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3" name="等腰三角形 152">
            <a:extLst>
              <a:ext uri="{FF2B5EF4-FFF2-40B4-BE49-F238E27FC236}">
                <a16:creationId xmlns:a16="http://schemas.microsoft.com/office/drawing/2014/main" id="{175EAA78-01C5-4593-8946-C047B60BA6C3}"/>
              </a:ext>
            </a:extLst>
          </p:cNvPr>
          <p:cNvSpPr/>
          <p:nvPr/>
        </p:nvSpPr>
        <p:spPr>
          <a:xfrm rot="5400000">
            <a:off x="4705120" y="5592027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4" name="等腰三角形 153">
            <a:extLst>
              <a:ext uri="{FF2B5EF4-FFF2-40B4-BE49-F238E27FC236}">
                <a16:creationId xmlns:a16="http://schemas.microsoft.com/office/drawing/2014/main" id="{CF7B19E0-F1B1-4849-B4A5-FC09C2248613}"/>
              </a:ext>
            </a:extLst>
          </p:cNvPr>
          <p:cNvSpPr/>
          <p:nvPr/>
        </p:nvSpPr>
        <p:spPr>
          <a:xfrm rot="5400000">
            <a:off x="5165309" y="5592027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5" name="等腰三角形 154">
            <a:extLst>
              <a:ext uri="{FF2B5EF4-FFF2-40B4-BE49-F238E27FC236}">
                <a16:creationId xmlns:a16="http://schemas.microsoft.com/office/drawing/2014/main" id="{AE46870F-1F88-4050-9FA0-1A7C694AF6B6}"/>
              </a:ext>
            </a:extLst>
          </p:cNvPr>
          <p:cNvSpPr/>
          <p:nvPr/>
        </p:nvSpPr>
        <p:spPr>
          <a:xfrm rot="5400000">
            <a:off x="5625498" y="5592027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6" name="等腰三角形 155">
            <a:extLst>
              <a:ext uri="{FF2B5EF4-FFF2-40B4-BE49-F238E27FC236}">
                <a16:creationId xmlns:a16="http://schemas.microsoft.com/office/drawing/2014/main" id="{7DC0AD11-5A2B-4A2C-9EF1-55C89D0929F7}"/>
              </a:ext>
            </a:extLst>
          </p:cNvPr>
          <p:cNvSpPr/>
          <p:nvPr/>
        </p:nvSpPr>
        <p:spPr>
          <a:xfrm rot="5400000">
            <a:off x="6085687" y="5592027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7" name="等腰三角形 156">
            <a:extLst>
              <a:ext uri="{FF2B5EF4-FFF2-40B4-BE49-F238E27FC236}">
                <a16:creationId xmlns:a16="http://schemas.microsoft.com/office/drawing/2014/main" id="{445C650E-CEEB-4D1D-AA71-3747D8FA2031}"/>
              </a:ext>
            </a:extLst>
          </p:cNvPr>
          <p:cNvSpPr/>
          <p:nvPr/>
        </p:nvSpPr>
        <p:spPr>
          <a:xfrm rot="5400000">
            <a:off x="7008521" y="5584666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8" name="等腰三角形 157">
            <a:extLst>
              <a:ext uri="{FF2B5EF4-FFF2-40B4-BE49-F238E27FC236}">
                <a16:creationId xmlns:a16="http://schemas.microsoft.com/office/drawing/2014/main" id="{5FD0A49E-D75A-4F5D-B2C0-09BC4E705CA9}"/>
              </a:ext>
            </a:extLst>
          </p:cNvPr>
          <p:cNvSpPr/>
          <p:nvPr/>
        </p:nvSpPr>
        <p:spPr>
          <a:xfrm rot="5400000">
            <a:off x="7496208" y="5584666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9" name="等腰三角形 158">
            <a:extLst>
              <a:ext uri="{FF2B5EF4-FFF2-40B4-BE49-F238E27FC236}">
                <a16:creationId xmlns:a16="http://schemas.microsoft.com/office/drawing/2014/main" id="{0F7CF260-2F1D-4399-8E25-BAD2285F4497}"/>
              </a:ext>
            </a:extLst>
          </p:cNvPr>
          <p:cNvSpPr/>
          <p:nvPr/>
        </p:nvSpPr>
        <p:spPr>
          <a:xfrm rot="5400000">
            <a:off x="1887994" y="5584665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0" name="等腰三角形 159">
            <a:extLst>
              <a:ext uri="{FF2B5EF4-FFF2-40B4-BE49-F238E27FC236}">
                <a16:creationId xmlns:a16="http://schemas.microsoft.com/office/drawing/2014/main" id="{98488C41-1BF4-4C1C-AAD7-D0C7C9388482}"/>
              </a:ext>
            </a:extLst>
          </p:cNvPr>
          <p:cNvSpPr/>
          <p:nvPr/>
        </p:nvSpPr>
        <p:spPr>
          <a:xfrm rot="5400000">
            <a:off x="3792881" y="5592286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61" name="直接连接符 160">
            <a:extLst>
              <a:ext uri="{FF2B5EF4-FFF2-40B4-BE49-F238E27FC236}">
                <a16:creationId xmlns:a16="http://schemas.microsoft.com/office/drawing/2014/main" id="{D0BBC221-6972-4B06-8313-187FE090AC3D}"/>
              </a:ext>
            </a:extLst>
          </p:cNvPr>
          <p:cNvCxnSpPr/>
          <p:nvPr/>
        </p:nvCxnSpPr>
        <p:spPr>
          <a:xfrm flipH="1">
            <a:off x="918538" y="4939836"/>
            <a:ext cx="3769787" cy="8331"/>
          </a:xfrm>
          <a:prstGeom prst="line">
            <a:avLst/>
          </a:prstGeom>
          <a:ln>
            <a:solidFill>
              <a:srgbClr val="A6A6A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矩形 161">
            <a:extLst>
              <a:ext uri="{FF2B5EF4-FFF2-40B4-BE49-F238E27FC236}">
                <a16:creationId xmlns:a16="http://schemas.microsoft.com/office/drawing/2014/main" id="{9DEB42C4-71B8-455F-98E4-EB58A6EF462A}"/>
              </a:ext>
            </a:extLst>
          </p:cNvPr>
          <p:cNvSpPr/>
          <p:nvPr/>
        </p:nvSpPr>
        <p:spPr>
          <a:xfrm>
            <a:off x="3044737" y="5857319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" name="矩形 162">
            <a:extLst>
              <a:ext uri="{FF2B5EF4-FFF2-40B4-BE49-F238E27FC236}">
                <a16:creationId xmlns:a16="http://schemas.microsoft.com/office/drawing/2014/main" id="{6003448F-2C76-472C-8BD6-664077F24C06}"/>
              </a:ext>
            </a:extLst>
          </p:cNvPr>
          <p:cNvSpPr/>
          <p:nvPr/>
        </p:nvSpPr>
        <p:spPr>
          <a:xfrm>
            <a:off x="1648798" y="5851432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立项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4" name="矩形 163">
            <a:extLst>
              <a:ext uri="{FF2B5EF4-FFF2-40B4-BE49-F238E27FC236}">
                <a16:creationId xmlns:a16="http://schemas.microsoft.com/office/drawing/2014/main" id="{4BE63FF7-8DBC-401B-AA11-AED4D1C62611}"/>
              </a:ext>
            </a:extLst>
          </p:cNvPr>
          <p:cNvSpPr/>
          <p:nvPr/>
        </p:nvSpPr>
        <p:spPr>
          <a:xfrm>
            <a:off x="1196452" y="585485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预算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控制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5" name="矩形 164">
            <a:extLst>
              <a:ext uri="{FF2B5EF4-FFF2-40B4-BE49-F238E27FC236}">
                <a16:creationId xmlns:a16="http://schemas.microsoft.com/office/drawing/2014/main" id="{FA55F535-D073-4311-ABEF-C0DFE9EEE3B1}"/>
              </a:ext>
            </a:extLst>
          </p:cNvPr>
          <p:cNvSpPr/>
          <p:nvPr/>
        </p:nvSpPr>
        <p:spPr>
          <a:xfrm>
            <a:off x="2585840" y="5851432"/>
            <a:ext cx="391027" cy="4275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战略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>
                <a:latin typeface="微软雅黑" pitchFamily="34" charset="-122"/>
                <a:ea typeface="微软雅黑" pitchFamily="34" charset="-122"/>
              </a:rPr>
              <a:t>下单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（网批）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6" name="等腰三角形 165">
            <a:extLst>
              <a:ext uri="{FF2B5EF4-FFF2-40B4-BE49-F238E27FC236}">
                <a16:creationId xmlns:a16="http://schemas.microsoft.com/office/drawing/2014/main" id="{56D9F384-2E28-4002-AE20-0733A2C1447A}"/>
              </a:ext>
            </a:extLst>
          </p:cNvPr>
          <p:cNvSpPr/>
          <p:nvPr/>
        </p:nvSpPr>
        <p:spPr>
          <a:xfrm rot="5400000">
            <a:off x="1430415" y="6024129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7" name="等腰三角形 166">
            <a:extLst>
              <a:ext uri="{FF2B5EF4-FFF2-40B4-BE49-F238E27FC236}">
                <a16:creationId xmlns:a16="http://schemas.microsoft.com/office/drawing/2014/main" id="{96041380-AC3B-411C-9C95-898CFF2A7291}"/>
              </a:ext>
            </a:extLst>
          </p:cNvPr>
          <p:cNvSpPr/>
          <p:nvPr/>
        </p:nvSpPr>
        <p:spPr>
          <a:xfrm rot="5400000">
            <a:off x="1888761" y="6023524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8" name="等腰三角形 167">
            <a:extLst>
              <a:ext uri="{FF2B5EF4-FFF2-40B4-BE49-F238E27FC236}">
                <a16:creationId xmlns:a16="http://schemas.microsoft.com/office/drawing/2014/main" id="{A3E73DFF-E36F-4048-A588-C451C6C2AA04}"/>
              </a:ext>
            </a:extLst>
          </p:cNvPr>
          <p:cNvSpPr/>
          <p:nvPr/>
        </p:nvSpPr>
        <p:spPr>
          <a:xfrm rot="5400000">
            <a:off x="2812098" y="6013999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9" name="矩形 168">
            <a:extLst>
              <a:ext uri="{FF2B5EF4-FFF2-40B4-BE49-F238E27FC236}">
                <a16:creationId xmlns:a16="http://schemas.microsoft.com/office/drawing/2014/main" id="{1226394F-A16C-4CE6-9FC3-71A13E73F0DC}"/>
              </a:ext>
            </a:extLst>
          </p:cNvPr>
          <p:cNvSpPr/>
          <p:nvPr/>
        </p:nvSpPr>
        <p:spPr>
          <a:xfrm>
            <a:off x="2118216" y="5847794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合同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文本</a:t>
            </a:r>
            <a:endParaRPr lang="en-US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0" name="等腰三角形 169">
            <a:extLst>
              <a:ext uri="{FF2B5EF4-FFF2-40B4-BE49-F238E27FC236}">
                <a16:creationId xmlns:a16="http://schemas.microsoft.com/office/drawing/2014/main" id="{4E643CAF-F2DA-4B59-A56E-E31A83C4D804}"/>
              </a:ext>
            </a:extLst>
          </p:cNvPr>
          <p:cNvSpPr/>
          <p:nvPr/>
        </p:nvSpPr>
        <p:spPr>
          <a:xfrm rot="5400000">
            <a:off x="2353201" y="6005900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1" name="矩形 170">
            <a:extLst>
              <a:ext uri="{FF2B5EF4-FFF2-40B4-BE49-F238E27FC236}">
                <a16:creationId xmlns:a16="http://schemas.microsoft.com/office/drawing/2014/main" id="{1519B156-230C-476C-8DF3-E075C382273A}"/>
              </a:ext>
            </a:extLst>
          </p:cNvPr>
          <p:cNvSpPr/>
          <p:nvPr/>
        </p:nvSpPr>
        <p:spPr>
          <a:xfrm>
            <a:off x="3557143" y="3934351"/>
            <a:ext cx="402599" cy="40259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0" b="1" dirty="0">
                <a:latin typeface="微软雅黑" pitchFamily="34" charset="-122"/>
                <a:ea typeface="微软雅黑" pitchFamily="34" charset="-122"/>
              </a:rPr>
              <a:t>报销</a:t>
            </a:r>
            <a:endParaRPr lang="en-US" altLang="zh-CN" sz="1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2" name="等腰三角形 171">
            <a:extLst>
              <a:ext uri="{FF2B5EF4-FFF2-40B4-BE49-F238E27FC236}">
                <a16:creationId xmlns:a16="http://schemas.microsoft.com/office/drawing/2014/main" id="{8C820BF1-58F6-41A1-8CB1-AC0620E84A50}"/>
              </a:ext>
            </a:extLst>
          </p:cNvPr>
          <p:cNvSpPr/>
          <p:nvPr/>
        </p:nvSpPr>
        <p:spPr>
          <a:xfrm rot="5400000">
            <a:off x="3324504" y="4091031"/>
            <a:ext cx="397922" cy="6309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772357" y="1422042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一、日常管理类报销流程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D07E9616-F442-479A-B745-7C59B23B7594}"/>
              </a:ext>
            </a:extLst>
          </p:cNvPr>
          <p:cNvSpPr txBox="1"/>
          <p:nvPr/>
        </p:nvSpPr>
        <p:spPr bwMode="auto">
          <a:xfrm>
            <a:off x="772356" y="245403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二、管理费用预算报表</a:t>
            </a:r>
            <a:endParaRPr lang="en-US" altLang="zh-CN" sz="2000" dirty="0">
              <a:solidFill>
                <a:sysClr val="windowText" lastClr="000000"/>
              </a:solidFill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3B90B1E8-8761-4A4E-ACB6-D7CAE3505175}"/>
              </a:ext>
            </a:extLst>
          </p:cNvPr>
          <p:cNvSpPr txBox="1"/>
          <p:nvPr/>
        </p:nvSpPr>
        <p:spPr bwMode="auto">
          <a:xfrm>
            <a:off x="772355" y="3486028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三、申请人释放申请预算</a:t>
            </a:r>
            <a:endParaRPr lang="en-US" altLang="zh-CN" sz="2000" dirty="0">
              <a:solidFill>
                <a:sysClr val="windowText" lastClr="000000"/>
              </a:solidFill>
            </a:endParaRPr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067B8785-9357-4F94-A431-19B4C948E115}"/>
              </a:ext>
            </a:extLst>
          </p:cNvPr>
          <p:cNvSpPr txBox="1"/>
          <p:nvPr/>
        </p:nvSpPr>
        <p:spPr bwMode="auto">
          <a:xfrm>
            <a:off x="772355" y="4518021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四、特殊申请、报销</a:t>
            </a:r>
            <a:endParaRPr lang="en-US" altLang="zh-CN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10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162065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一、日常管理类报销流程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56464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394418CE-7314-463C-8DE3-49376B113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52" y="929029"/>
            <a:ext cx="5057775" cy="2971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菜单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6467" y="814038"/>
            <a:ext cx="7686426" cy="4235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0783229" y="1728439"/>
            <a:ext cx="936703" cy="602166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2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54990" y="3233095"/>
            <a:ext cx="981307" cy="434898"/>
          </a:xfrm>
          <a:prstGeom prst="rect">
            <a:avLst/>
          </a:prstGeom>
          <a:noFill/>
        </p:spPr>
        <p:txBody>
          <a:bodyPr wrap="square" lIns="96105" tIns="48052" rIns="96105" bIns="48052" rtlCol="0" anchor="ctr">
            <a:noAutofit/>
          </a:bodyPr>
          <a:lstStyle/>
          <a:p>
            <a:r>
              <a:rPr lang="en-US" altLang="zh-CN" sz="17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 Light"/>
              </a:rPr>
              <a:t>1</a:t>
            </a:r>
            <a:endParaRPr lang="zh-CN" altLang="en-US" sz="17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789427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点击导航页面中的申请单和报销单可以连接到相关网批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047" y="646771"/>
            <a:ext cx="6772679" cy="38025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908" y="2662857"/>
            <a:ext cx="7359237" cy="4072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9427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导航页面搜索功能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595" y="613585"/>
            <a:ext cx="11264590" cy="62260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5371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标题 1"/>
          <p:cNvSpPr txBox="1"/>
          <p:nvPr/>
        </p:nvSpPr>
        <p:spPr bwMode="auto">
          <a:xfrm>
            <a:off x="0" y="3210401"/>
            <a:ext cx="11717079" cy="780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185" tIns="55601" rIns="113185" bIns="55601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chemeClr val="accent5">
                    <a:lumMod val="25000"/>
                  </a:schemeClr>
                </a:solidFill>
                <a:latin typeface="微软雅黑 Light" pitchFamily="34" charset="-122"/>
                <a:ea typeface="微软雅黑 Light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5721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1143635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7157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228727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3600" dirty="0">
                <a:solidFill>
                  <a:sysClr val="windowText" lastClr="000000"/>
                </a:solidFill>
              </a:rPr>
              <a:t>二、管理费用预算报表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cxnSp>
        <p:nvCxnSpPr>
          <p:cNvPr id="4" name="直接连接符 16"/>
          <p:cNvCxnSpPr/>
          <p:nvPr/>
        </p:nvCxnSpPr>
        <p:spPr bwMode="auto">
          <a:xfrm>
            <a:off x="0" y="3942826"/>
            <a:ext cx="10763075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38073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23/02/2009 1:57:22 PM"/>
</p:tagLst>
</file>

<file path=ppt/theme/theme1.xml><?xml version="1.0" encoding="utf-8"?>
<a:theme xmlns:a="http://schemas.openxmlformats.org/drawingml/2006/main" name="08-0143_ARBS_template v2_GREEN">
  <a:themeElements>
    <a:clrScheme name="08-0143_ARBS_template v2_GREEN 1">
      <a:dk1>
        <a:srgbClr val="000000"/>
      </a:dk1>
      <a:lt1>
        <a:srgbClr val="FFFFFF"/>
      </a:lt1>
      <a:dk2>
        <a:srgbClr val="F8F8F8"/>
      </a:dk2>
      <a:lt2>
        <a:srgbClr val="C0C0C0"/>
      </a:lt2>
      <a:accent1>
        <a:srgbClr val="CCBB88"/>
      </a:accent1>
      <a:accent2>
        <a:srgbClr val="003344"/>
      </a:accent2>
      <a:accent3>
        <a:srgbClr val="FFFFFF"/>
      </a:accent3>
      <a:accent4>
        <a:srgbClr val="000000"/>
      </a:accent4>
      <a:accent5>
        <a:srgbClr val="E2DAC3"/>
      </a:accent5>
      <a:accent6>
        <a:srgbClr val="002D3D"/>
      </a:accent6>
      <a:hlink>
        <a:srgbClr val="666666"/>
      </a:hlink>
      <a:folHlink>
        <a:srgbClr val="AA1133"/>
      </a:folHlink>
    </a:clrScheme>
    <a:fontScheme name="08-0143_ARBS_template v2_GRE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</a:spPr>
      <a:bodyPr/>
      <a:lstStyle/>
    </a:lnDef>
    <a:txDef>
      <a:spPr>
        <a:noFill/>
      </a:spPr>
      <a:bodyPr wrap="none" lIns="96105" tIns="48052" rIns="96105" bIns="48052" rtlCol="0" anchor="ctr">
        <a:noAutofit/>
      </a:bodyPr>
      <a:lstStyle>
        <a:defPPr>
          <a:defRPr sz="1700" dirty="0">
            <a:solidFill>
              <a:schemeClr val="accent5">
                <a:lumMod val="50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  <a:cs typeface="Helvetica Neue Light"/>
          </a:defRPr>
        </a:defPPr>
      </a:lstStyle>
    </a:txDef>
  </a:objectDefaults>
  <a:extraClrSchemeLst>
    <a:extraClrScheme>
      <a:clrScheme name="08-0143_ARBS_template v2_GREEN 1">
        <a:dk1>
          <a:srgbClr val="000000"/>
        </a:dk1>
        <a:lt1>
          <a:srgbClr val="FFFFFF"/>
        </a:lt1>
        <a:dk2>
          <a:srgbClr val="F8F8F8"/>
        </a:dk2>
        <a:lt2>
          <a:srgbClr val="C0C0C0"/>
        </a:lt2>
        <a:accent1>
          <a:srgbClr val="CCBB88"/>
        </a:accent1>
        <a:accent2>
          <a:srgbClr val="003344"/>
        </a:accent2>
        <a:accent3>
          <a:srgbClr val="FFFFFF"/>
        </a:accent3>
        <a:accent4>
          <a:srgbClr val="000000"/>
        </a:accent4>
        <a:accent5>
          <a:srgbClr val="E2DAC3"/>
        </a:accent5>
        <a:accent6>
          <a:srgbClr val="002D3D"/>
        </a:accent6>
        <a:hlink>
          <a:srgbClr val="666666"/>
        </a:hlink>
        <a:folHlink>
          <a:srgbClr val="AA11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08-0143_ARBS_template v2_GREEN 1">
    <a:dk1>
      <a:srgbClr val="000000"/>
    </a:dk1>
    <a:lt1>
      <a:srgbClr val="FFFFFF"/>
    </a:lt1>
    <a:dk2>
      <a:srgbClr val="F8F8F8"/>
    </a:dk2>
    <a:lt2>
      <a:srgbClr val="C0C0C0"/>
    </a:lt2>
    <a:accent1>
      <a:srgbClr val="CCBB88"/>
    </a:accent1>
    <a:accent2>
      <a:srgbClr val="003344"/>
    </a:accent2>
    <a:accent3>
      <a:srgbClr val="FFFFFF"/>
    </a:accent3>
    <a:accent4>
      <a:srgbClr val="000000"/>
    </a:accent4>
    <a:accent5>
      <a:srgbClr val="E2DAC3"/>
    </a:accent5>
    <a:accent6>
      <a:srgbClr val="002D3D"/>
    </a:accent6>
    <a:hlink>
      <a:srgbClr val="666666"/>
    </a:hlink>
    <a:folHlink>
      <a:srgbClr val="AA113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5006</TotalTime>
  <Words>440</Words>
  <Application>Microsoft Office PowerPoint</Application>
  <PresentationFormat>自定义</PresentationFormat>
  <Paragraphs>133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2" baseType="lpstr">
      <vt:lpstr>微软雅黑</vt:lpstr>
      <vt:lpstr>微软雅黑 Light</vt:lpstr>
      <vt:lpstr>Arial</vt:lpstr>
      <vt:lpstr>08-0143_ARBS_template v2_GREEN</vt:lpstr>
      <vt:lpstr>02 管理费用报销  - 报销操作指引【培训材料】</vt:lpstr>
      <vt:lpstr>说明</vt:lpstr>
      <vt:lpstr>管理费用：流程分类</vt:lpstr>
      <vt:lpstr>目录</vt:lpstr>
      <vt:lpstr>目录</vt:lpstr>
      <vt:lpstr>菜单</vt:lpstr>
      <vt:lpstr>点击导航页面中的申请单和报销单可以连接到相关网批</vt:lpstr>
      <vt:lpstr>导航页面搜索功能</vt:lpstr>
      <vt:lpstr>目录</vt:lpstr>
      <vt:lpstr>菜单：新PD平台-费控系统-管理费用执行报表</vt:lpstr>
      <vt:lpstr>目录</vt:lpstr>
      <vt:lpstr>在管理费用-执行报表的明细页面中</vt:lpstr>
      <vt:lpstr>目录</vt:lpstr>
      <vt:lpstr>立项单</vt:lpstr>
      <vt:lpstr>立项单</vt:lpstr>
      <vt:lpstr>无预控报销单</vt:lpstr>
      <vt:lpstr>特殊报销时限</vt:lpstr>
      <vt:lpstr>PowerPoint 演示文稿</vt:lpstr>
    </vt:vector>
  </TitlesOfParts>
  <Company>D &amp; J Softech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Cheng Jia</dc:creator>
  <cp:lastModifiedBy>dell</cp:lastModifiedBy>
  <cp:revision>6137</cp:revision>
  <cp:lastPrinted>2018-06-20T06:41:07Z</cp:lastPrinted>
  <dcterms:created xsi:type="dcterms:W3CDTF">2008-09-10T23:23:00Z</dcterms:created>
  <dcterms:modified xsi:type="dcterms:W3CDTF">2019-04-22T03:08:57Z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s">
    <vt:lpwstr/>
  </property>
  <property fmtid="{D5CDD505-2E9C-101B-9397-08002B2CF9AE}" pid="3" name="ContentType">
    <vt:lpwstr>Document</vt:lpwstr>
  </property>
  <property fmtid="{D5CDD505-2E9C-101B-9397-08002B2CF9AE}" pid="4" name="Status">
    <vt:lpwstr>Not started</vt:lpwstr>
  </property>
  <property fmtid="{D5CDD505-2E9C-101B-9397-08002B2CF9AE}" pid="5" name="KSOProductBuildVer">
    <vt:lpwstr>2052-10.1.0.7346</vt:lpwstr>
  </property>
</Properties>
</file>